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0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0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44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35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617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03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6063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078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2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99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1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4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371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02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31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54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60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AC66BF-7EC7-4481-97D9-0CB7E5EB174E}" type="datetimeFigureOut">
              <a:rPr lang="sv-SE" smtClean="0"/>
              <a:t>2016-02-03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F29CF1C-0E09-4A83-A470-5DD9D5D99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77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Krigsförloppet</a:t>
            </a:r>
            <a:r>
              <a:rPr lang="sv-SE" dirty="0" smtClean="0"/>
              <a:t> i korthet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535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8768"/>
          </a:xfrm>
        </p:spPr>
        <p:txBody>
          <a:bodyPr/>
          <a:lstStyle/>
          <a:p>
            <a:r>
              <a:rPr lang="sv-SE" dirty="0" smtClean="0"/>
              <a:t>1945 – kriget tar slut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635618"/>
            <a:ext cx="10363826" cy="4155582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Trots att ardenneroffensiven misslyckas vägrar </a:t>
            </a:r>
            <a:r>
              <a:rPr lang="sv-SE" dirty="0" err="1" smtClean="0"/>
              <a:t>hitler</a:t>
            </a:r>
            <a:r>
              <a:rPr lang="sv-SE" dirty="0" smtClean="0"/>
              <a:t> ge upp…</a:t>
            </a:r>
          </a:p>
          <a:p>
            <a:pPr marL="0" indent="0">
              <a:buNone/>
            </a:pPr>
            <a:r>
              <a:rPr lang="sv-SE" dirty="0" smtClean="0"/>
              <a:t>30 april 1945: </a:t>
            </a:r>
            <a:r>
              <a:rPr lang="sv-SE" dirty="0" err="1" smtClean="0"/>
              <a:t>hitler</a:t>
            </a:r>
            <a:r>
              <a:rPr lang="sv-SE" dirty="0" smtClean="0"/>
              <a:t> begår självmord i </a:t>
            </a:r>
            <a:r>
              <a:rPr lang="sv-SE" dirty="0" err="1" smtClean="0"/>
              <a:t>berlin</a:t>
            </a:r>
            <a:r>
              <a:rPr lang="sv-SE" dirty="0" smtClean="0"/>
              <a:t> då han inser att kriget är förlorat. </a:t>
            </a:r>
          </a:p>
          <a:p>
            <a:pPr marL="0" indent="0">
              <a:buNone/>
            </a:pPr>
            <a:r>
              <a:rPr lang="sv-SE" dirty="0" smtClean="0"/>
              <a:t>7 maj 1945: Tyskland </a:t>
            </a:r>
            <a:r>
              <a:rPr lang="sv-SE" dirty="0" err="1" smtClean="0"/>
              <a:t>kaptulerar</a:t>
            </a:r>
            <a:r>
              <a:rPr lang="sv-SE" dirty="0" smtClean="0"/>
              <a:t>. Kriget är över i </a:t>
            </a:r>
            <a:r>
              <a:rPr lang="sv-SE" dirty="0" err="1" smtClean="0"/>
              <a:t>europa</a:t>
            </a:r>
            <a:r>
              <a:rPr lang="sv-SE" dirty="0" smtClean="0"/>
              <a:t>, däremot inte i </a:t>
            </a:r>
            <a:r>
              <a:rPr lang="sv-SE" dirty="0" err="1" smtClean="0"/>
              <a:t>asien</a:t>
            </a:r>
            <a:r>
              <a:rPr lang="sv-SE" dirty="0" smtClean="0"/>
              <a:t>…</a:t>
            </a:r>
          </a:p>
          <a:p>
            <a:pPr marL="0" indent="0">
              <a:buNone/>
            </a:pPr>
            <a:r>
              <a:rPr lang="sv-SE" dirty="0" smtClean="0"/>
              <a:t>6 och 9 augusti 1945: Atombomberna släpps av USA över </a:t>
            </a:r>
            <a:r>
              <a:rPr lang="sv-SE" dirty="0" err="1" smtClean="0"/>
              <a:t>hiroshima</a:t>
            </a:r>
            <a:r>
              <a:rPr lang="sv-SE" dirty="0" smtClean="0"/>
              <a:t> och </a:t>
            </a:r>
            <a:r>
              <a:rPr lang="sv-SE" dirty="0" err="1" smtClean="0"/>
              <a:t>nagasaki</a:t>
            </a:r>
            <a:r>
              <a:rPr lang="sv-SE" dirty="0" smtClean="0"/>
              <a:t> i japan. </a:t>
            </a:r>
          </a:p>
          <a:p>
            <a:pPr marL="0" indent="0">
              <a:buNone/>
            </a:pPr>
            <a:r>
              <a:rPr lang="sv-SE" dirty="0" smtClean="0"/>
              <a:t>2 september 1945: Japan kapitulerar – andra världskriget är slut.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223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149" y="451092"/>
            <a:ext cx="10364451" cy="682249"/>
          </a:xfrm>
        </p:spPr>
        <p:txBody>
          <a:bodyPr>
            <a:normAutofit/>
          </a:bodyPr>
          <a:lstStyle/>
          <a:p>
            <a:r>
              <a:rPr lang="sv-SE" dirty="0" smtClean="0"/>
              <a:t>Det blodigaste kriget i världshistorien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532586"/>
            <a:ext cx="10363826" cy="4258614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Ca 29 miljoner soldater stupade, minst lika många skadades</a:t>
            </a:r>
          </a:p>
          <a:p>
            <a:pPr marL="0" indent="0">
              <a:buNone/>
            </a:pPr>
            <a:r>
              <a:rPr lang="sv-SE" dirty="0" smtClean="0"/>
              <a:t>Ca 26 miljoner civila dödades</a:t>
            </a:r>
          </a:p>
          <a:p>
            <a:pPr marL="0" indent="0">
              <a:buNone/>
            </a:pPr>
            <a:r>
              <a:rPr lang="sv-SE" dirty="0" smtClean="0"/>
              <a:t>Stora delar av </a:t>
            </a:r>
            <a:r>
              <a:rPr lang="sv-SE" dirty="0" err="1" smtClean="0"/>
              <a:t>europa</a:t>
            </a:r>
            <a:r>
              <a:rPr lang="sv-SE" dirty="0"/>
              <a:t> </a:t>
            </a:r>
            <a:r>
              <a:rPr lang="sv-SE" dirty="0" smtClean="0"/>
              <a:t>låg i ruiner efter kriget</a:t>
            </a:r>
          </a:p>
          <a:p>
            <a:pPr marL="0" indent="0">
              <a:buNone/>
            </a:pPr>
            <a:r>
              <a:rPr lang="sv-SE" dirty="0" smtClean="0"/>
              <a:t>Tyskland delades efter kriget upp i två delar: öst- och </a:t>
            </a:r>
            <a:r>
              <a:rPr lang="sv-SE" dirty="0" err="1" smtClean="0"/>
              <a:t>västtyskland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Japan ockuperades av </a:t>
            </a:r>
            <a:r>
              <a:rPr lang="sv-SE" dirty="0" err="1" smtClean="0"/>
              <a:t>usa</a:t>
            </a:r>
            <a:r>
              <a:rPr lang="sv-SE" dirty="0" smtClean="0"/>
              <a:t> fram till 1951</a:t>
            </a:r>
          </a:p>
          <a:p>
            <a:pPr marL="0" indent="0">
              <a:buNone/>
            </a:pPr>
            <a:r>
              <a:rPr lang="sv-SE" dirty="0" smtClean="0"/>
              <a:t>Estland, </a:t>
            </a:r>
            <a:r>
              <a:rPr lang="sv-SE" dirty="0" err="1" smtClean="0"/>
              <a:t>lettland</a:t>
            </a:r>
            <a:r>
              <a:rPr lang="sv-SE" dirty="0" smtClean="0"/>
              <a:t> och </a:t>
            </a:r>
            <a:r>
              <a:rPr lang="sv-SE" dirty="0" err="1" smtClean="0"/>
              <a:t>litauen</a:t>
            </a:r>
            <a:r>
              <a:rPr lang="sv-SE" dirty="0" smtClean="0"/>
              <a:t> </a:t>
            </a:r>
            <a:r>
              <a:rPr lang="sv-SE" smtClean="0"/>
              <a:t>blev sovjetrepubliker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3657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9979"/>
          </a:xfrm>
        </p:spPr>
        <p:txBody>
          <a:bodyPr/>
          <a:lstStyle/>
          <a:p>
            <a:r>
              <a:rPr lang="sv-SE" dirty="0" smtClean="0"/>
              <a:t>Kunskapskrav kvar i historia?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648496"/>
            <a:ext cx="10363826" cy="414270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* Utvecklingslinjer – koppla judeförföljelsen till händelser idag</a:t>
            </a:r>
          </a:p>
          <a:p>
            <a:pPr marL="0" indent="0">
              <a:buNone/>
            </a:pPr>
            <a:r>
              <a:rPr lang="sv-SE" dirty="0" smtClean="0"/>
              <a:t>* Källkritik – betyget i svenska</a:t>
            </a:r>
          </a:p>
          <a:p>
            <a:pPr marL="0" indent="0">
              <a:buNone/>
            </a:pPr>
            <a:r>
              <a:rPr lang="sv-SE" dirty="0" smtClean="0"/>
              <a:t>* Att använda historia – en uppgift om kristallnatten</a:t>
            </a:r>
          </a:p>
          <a:p>
            <a:r>
              <a:rPr lang="sv-SE" dirty="0" smtClean="0"/>
              <a:t>Begreppsanvändning - i allt du gjort!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7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07252"/>
          </a:xfrm>
        </p:spPr>
        <p:txBody>
          <a:bodyPr/>
          <a:lstStyle/>
          <a:p>
            <a:r>
              <a:rPr lang="sv-SE" dirty="0" smtClean="0"/>
              <a:t>Allianser under kriget</a:t>
            </a:r>
            <a:br>
              <a:rPr lang="sv-SE" dirty="0" smtClean="0"/>
            </a:br>
            <a:r>
              <a:rPr lang="sv-SE" sz="1600" dirty="0" smtClean="0"/>
              <a:t>de främsta medlemmarna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725770"/>
            <a:ext cx="5106026" cy="4065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smtClean="0"/>
              <a:t>De allierade</a:t>
            </a:r>
          </a:p>
          <a:p>
            <a:pPr>
              <a:buFontTx/>
              <a:buChar char="-"/>
            </a:pPr>
            <a:r>
              <a:rPr lang="sv-SE" dirty="0" smtClean="0"/>
              <a:t>Storbritannien</a:t>
            </a:r>
          </a:p>
          <a:p>
            <a:pPr>
              <a:buFontTx/>
              <a:buChar char="-"/>
            </a:pPr>
            <a:r>
              <a:rPr lang="sv-SE" dirty="0" smtClean="0"/>
              <a:t>Frankrike</a:t>
            </a:r>
          </a:p>
          <a:p>
            <a:pPr>
              <a:buFontTx/>
              <a:buChar char="-"/>
            </a:pPr>
            <a:r>
              <a:rPr lang="sv-SE" dirty="0" smtClean="0"/>
              <a:t>USA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>
          <a:xfrm>
            <a:off x="6172200" y="1725770"/>
            <a:ext cx="5105400" cy="4065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smtClean="0"/>
              <a:t>Axelmakterna</a:t>
            </a:r>
          </a:p>
          <a:p>
            <a:pPr>
              <a:buFontTx/>
              <a:buChar char="-"/>
            </a:pPr>
            <a:r>
              <a:rPr lang="sv-SE" dirty="0" smtClean="0"/>
              <a:t>Tyskland</a:t>
            </a:r>
          </a:p>
          <a:p>
            <a:pPr>
              <a:buFontTx/>
              <a:buChar char="-"/>
            </a:pPr>
            <a:r>
              <a:rPr lang="sv-SE" dirty="0" smtClean="0"/>
              <a:t>Japan</a:t>
            </a:r>
          </a:p>
          <a:p>
            <a:pPr>
              <a:buFontTx/>
              <a:buChar char="-"/>
            </a:pPr>
            <a:r>
              <a:rPr lang="sv-SE" dirty="0" smtClean="0"/>
              <a:t>Italien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277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9522"/>
          </a:xfrm>
        </p:spPr>
        <p:txBody>
          <a:bodyPr/>
          <a:lstStyle/>
          <a:p>
            <a:r>
              <a:rPr lang="sv-SE" dirty="0" smtClean="0"/>
              <a:t>1939-1941 - Tyska segrar I </a:t>
            </a:r>
            <a:r>
              <a:rPr lang="sv-SE" dirty="0" err="1" smtClean="0"/>
              <a:t>europa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674254"/>
            <a:ext cx="10363826" cy="4116945"/>
          </a:xfrm>
        </p:spPr>
        <p:txBody>
          <a:bodyPr/>
          <a:lstStyle/>
          <a:p>
            <a:pPr marL="0" indent="0">
              <a:buNone/>
            </a:pPr>
            <a:r>
              <a:rPr lang="sv-SE" b="1" dirty="0" smtClean="0"/>
              <a:t>1920</a:t>
            </a:r>
          </a:p>
          <a:p>
            <a:pPr marL="0" indent="0">
              <a:buNone/>
            </a:pPr>
            <a:r>
              <a:rPr lang="sv-SE" dirty="0" smtClean="0"/>
              <a:t>1 september 1939: Tyskland invaderar polen, Sovjetunionen anfaller från öster. </a:t>
            </a:r>
          </a:p>
          <a:p>
            <a:pPr marL="0" indent="0">
              <a:buNone/>
            </a:pPr>
            <a:r>
              <a:rPr lang="sv-SE" dirty="0" smtClean="0"/>
              <a:t>3 september 1939: Storbritannien och Frankrike förklarar krig mot Tyskland.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30 November 1939: Sovjetunionen invaderar Finland, för att kunna skydda sig. ”finska vinterkriget”.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090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8458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940158"/>
            <a:ext cx="10363826" cy="4851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1940</a:t>
            </a:r>
          </a:p>
          <a:p>
            <a:pPr marL="0" indent="0">
              <a:buNone/>
            </a:pPr>
            <a:r>
              <a:rPr lang="sv-SE" dirty="0" smtClean="0"/>
              <a:t>9 april 1940: Tyskland anfaller Norge och </a:t>
            </a:r>
            <a:r>
              <a:rPr lang="sv-SE" dirty="0" err="1" smtClean="0"/>
              <a:t>danmark</a:t>
            </a:r>
            <a:r>
              <a:rPr lang="sv-SE" dirty="0" smtClean="0"/>
              <a:t>. Tyskland ville skaffa sig ubåtsbaser i de norska fjordarna, men ännu viktigare – säkra järnmalmstillförseln från </a:t>
            </a:r>
            <a:r>
              <a:rPr lang="sv-SE" dirty="0" err="1" smtClean="0"/>
              <a:t>sverige</a:t>
            </a:r>
            <a:r>
              <a:rPr lang="sv-SE" dirty="0" smtClean="0"/>
              <a:t> till </a:t>
            </a:r>
            <a:r>
              <a:rPr lang="sv-SE" dirty="0" err="1" smtClean="0"/>
              <a:t>tyskland</a:t>
            </a:r>
            <a:r>
              <a:rPr lang="sv-SE" dirty="0" smtClean="0"/>
              <a:t> som gick via </a:t>
            </a:r>
            <a:r>
              <a:rPr lang="sv-SE" dirty="0" err="1" smtClean="0"/>
              <a:t>narvik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r>
              <a:rPr lang="sv-SE" dirty="0" smtClean="0"/>
              <a:t>10 maj 1940: Tyskland anfaller </a:t>
            </a:r>
            <a:r>
              <a:rPr lang="sv-SE" dirty="0" err="1" smtClean="0"/>
              <a:t>belgien</a:t>
            </a:r>
            <a:r>
              <a:rPr lang="sv-SE" dirty="0" smtClean="0"/>
              <a:t>, </a:t>
            </a:r>
            <a:r>
              <a:rPr lang="sv-SE" dirty="0" err="1" smtClean="0"/>
              <a:t>nederländerna</a:t>
            </a:r>
            <a:r>
              <a:rPr lang="sv-SE" dirty="0" smtClean="0"/>
              <a:t> och </a:t>
            </a:r>
            <a:r>
              <a:rPr lang="sv-SE" dirty="0" err="1" smtClean="0"/>
              <a:t>luxenburg</a:t>
            </a:r>
            <a:r>
              <a:rPr lang="sv-SE" dirty="0" smtClean="0"/>
              <a:t> för att kunna nå </a:t>
            </a:r>
            <a:r>
              <a:rPr lang="sv-SE" dirty="0" err="1" smtClean="0"/>
              <a:t>frankrike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r>
              <a:rPr lang="sv-SE" dirty="0" smtClean="0"/>
              <a:t>14 juni 1940: Tyskland ockuperar paris och ett vapenstillestånd undertecknas en vecka senare.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301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44368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081826"/>
            <a:ext cx="10363826" cy="4709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Forts. 1940</a:t>
            </a:r>
          </a:p>
          <a:p>
            <a:pPr marL="0" indent="0">
              <a:buNone/>
            </a:pPr>
            <a:r>
              <a:rPr lang="sv-SE" dirty="0" smtClean="0"/>
              <a:t>Juni 1940: </a:t>
            </a:r>
            <a:r>
              <a:rPr lang="sv-SE" dirty="0" err="1" smtClean="0"/>
              <a:t>tyskland</a:t>
            </a:r>
            <a:r>
              <a:rPr lang="sv-SE" dirty="0" smtClean="0"/>
              <a:t> står som segrare i väst men ett land återstår – </a:t>
            </a:r>
            <a:r>
              <a:rPr lang="sv-SE" dirty="0" err="1" smtClean="0"/>
              <a:t>storbritannien</a:t>
            </a:r>
            <a:r>
              <a:rPr lang="sv-SE" dirty="0" smtClean="0"/>
              <a:t>. Dessa vägrar dock att sluta fred med </a:t>
            </a:r>
            <a:r>
              <a:rPr lang="sv-SE" dirty="0" err="1" smtClean="0"/>
              <a:t>tyskland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r>
              <a:rPr lang="sv-SE" dirty="0" smtClean="0"/>
              <a:t>Augusti 1940: </a:t>
            </a:r>
            <a:r>
              <a:rPr lang="sv-SE" dirty="0" err="1" smtClean="0"/>
              <a:t>tyskland</a:t>
            </a:r>
            <a:r>
              <a:rPr lang="sv-SE" dirty="0" smtClean="0"/>
              <a:t>, med sitt toppmoderna flygvapen, anfaller </a:t>
            </a:r>
            <a:r>
              <a:rPr lang="sv-SE" dirty="0" err="1" smtClean="0"/>
              <a:t>storbritannien</a:t>
            </a:r>
            <a:r>
              <a:rPr lang="sv-SE" dirty="0" smtClean="0"/>
              <a:t>. Storbritannien, som hade bättre jaktplan, står emot Tysklands anfall och </a:t>
            </a:r>
            <a:r>
              <a:rPr lang="sv-SE" dirty="0" err="1" smtClean="0"/>
              <a:t>hitler</a:t>
            </a:r>
            <a:r>
              <a:rPr lang="sv-SE" dirty="0" smtClean="0"/>
              <a:t> ger upp i maj 1941. 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September 1940: Italien invaderar </a:t>
            </a:r>
            <a:r>
              <a:rPr lang="sv-SE" dirty="0" err="1" smtClean="0"/>
              <a:t>egypten</a:t>
            </a:r>
            <a:r>
              <a:rPr lang="sv-SE" dirty="0" smtClean="0"/>
              <a:t> 1940, och därefter Grekland i september samma år – </a:t>
            </a:r>
            <a:r>
              <a:rPr lang="sv-SE" dirty="0" err="1" smtClean="0"/>
              <a:t>mussolini</a:t>
            </a:r>
            <a:r>
              <a:rPr lang="sv-SE" dirty="0" smtClean="0"/>
              <a:t> ville skapa livsrum för italienarna. Dock lyckas han inte speciellt bra, </a:t>
            </a:r>
            <a:r>
              <a:rPr lang="sv-SE" dirty="0" err="1" smtClean="0"/>
              <a:t>hitler</a:t>
            </a:r>
            <a:r>
              <a:rPr lang="sv-SE" dirty="0" smtClean="0"/>
              <a:t> måste städa upp efter honom.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74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8311"/>
          </a:xfrm>
        </p:spPr>
        <p:txBody>
          <a:bodyPr/>
          <a:lstStyle/>
          <a:p>
            <a:r>
              <a:rPr lang="sv-SE" dirty="0" smtClean="0"/>
              <a:t>1941 – kriget blir ett världskrig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622738"/>
            <a:ext cx="10363826" cy="4168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1941</a:t>
            </a:r>
          </a:p>
          <a:p>
            <a:pPr marL="0" indent="0">
              <a:buNone/>
            </a:pPr>
            <a:r>
              <a:rPr lang="sv-SE" dirty="0" smtClean="0"/>
              <a:t>Februari 1941: tyska soldater anländer till Nordafrika för att strida mot britterna. Tyskarna var i </a:t>
            </a:r>
            <a:r>
              <a:rPr lang="sv-SE" dirty="0" err="1" smtClean="0"/>
              <a:t>nordafrika</a:t>
            </a:r>
            <a:r>
              <a:rPr lang="sv-SE" dirty="0" smtClean="0"/>
              <a:t> intresserade av oljan, som de behövde för sin krigsföring. Britterna lyckas slutligen besegra </a:t>
            </a:r>
            <a:r>
              <a:rPr lang="sv-SE" dirty="0" err="1" smtClean="0"/>
              <a:t>tyskland</a:t>
            </a:r>
            <a:r>
              <a:rPr lang="sv-SE" dirty="0" smtClean="0"/>
              <a:t> i </a:t>
            </a:r>
            <a:r>
              <a:rPr lang="sv-SE" dirty="0"/>
              <a:t>Slaget vid </a:t>
            </a:r>
            <a:r>
              <a:rPr lang="sv-SE" dirty="0" smtClean="0"/>
              <a:t>el-Alamein i november 1942. </a:t>
            </a:r>
          </a:p>
          <a:p>
            <a:pPr marL="0" indent="0">
              <a:buNone/>
            </a:pPr>
            <a:r>
              <a:rPr lang="sv-SE" dirty="0" smtClean="0"/>
              <a:t>22 juni 1941: Operation </a:t>
            </a:r>
            <a:r>
              <a:rPr lang="sv-SE" dirty="0" err="1" smtClean="0"/>
              <a:t>Barbarossa</a:t>
            </a:r>
            <a:r>
              <a:rPr lang="sv-SE" dirty="0" smtClean="0"/>
              <a:t> inleds, Tyskland </a:t>
            </a:r>
            <a:r>
              <a:rPr lang="sv-SE" dirty="0" smtClean="0"/>
              <a:t>invaderar </a:t>
            </a:r>
            <a:r>
              <a:rPr lang="sv-SE" dirty="0" smtClean="0"/>
              <a:t>sovjetunionen. Målet för tyskarna var att krossa sovjet och skaffa livsrum åt tyskarna. Vädret sätter stopp för tyskarna och de tvingades ge upp helt 1943. </a:t>
            </a:r>
          </a:p>
          <a:p>
            <a:pPr marL="0" indent="0">
              <a:buNone/>
            </a:pPr>
            <a:r>
              <a:rPr lang="sv-SE" dirty="0" smtClean="0"/>
              <a:t>7 december 1941: Japan och </a:t>
            </a:r>
            <a:r>
              <a:rPr lang="sv-SE" dirty="0" err="1" smtClean="0"/>
              <a:t>Usa</a:t>
            </a:r>
            <a:r>
              <a:rPr lang="sv-SE" dirty="0" smtClean="0"/>
              <a:t> dras in i kriget då japanarna bombar </a:t>
            </a:r>
            <a:r>
              <a:rPr lang="sv-SE" dirty="0" err="1" smtClean="0"/>
              <a:t>pearl</a:t>
            </a:r>
            <a:r>
              <a:rPr lang="sv-SE" dirty="0" smtClean="0"/>
              <a:t> harbour på </a:t>
            </a:r>
            <a:r>
              <a:rPr lang="sv-SE" dirty="0" err="1" smtClean="0"/>
              <a:t>hawaii</a:t>
            </a:r>
            <a:r>
              <a:rPr lang="sv-SE" dirty="0" smtClean="0"/>
              <a:t>.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00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52706"/>
          </a:xfrm>
        </p:spPr>
        <p:txBody>
          <a:bodyPr/>
          <a:lstStyle/>
          <a:p>
            <a:r>
              <a:rPr lang="sv-SE" dirty="0" smtClean="0"/>
              <a:t>1942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468192"/>
            <a:ext cx="10363826" cy="4323007"/>
          </a:xfrm>
        </p:spPr>
        <p:txBody>
          <a:bodyPr/>
          <a:lstStyle/>
          <a:p>
            <a:pPr marL="0" indent="0">
              <a:buNone/>
            </a:pPr>
            <a:r>
              <a:rPr lang="sv-SE" b="1" dirty="0" smtClean="0"/>
              <a:t>1942</a:t>
            </a:r>
          </a:p>
          <a:p>
            <a:pPr marL="0" indent="0">
              <a:buNone/>
            </a:pPr>
            <a:r>
              <a:rPr lang="sv-SE" dirty="0" smtClean="0"/>
              <a:t>Axelmakterna tycks vara ostoppbara. </a:t>
            </a:r>
          </a:p>
          <a:p>
            <a:pPr marL="0" indent="0">
              <a:buNone/>
            </a:pPr>
            <a:r>
              <a:rPr lang="sv-SE" dirty="0" smtClean="0"/>
              <a:t>Tyskland stod som segrare på alla fronter och japan erövrade stora delar av </a:t>
            </a:r>
            <a:r>
              <a:rPr lang="sv-SE" dirty="0" smtClean="0"/>
              <a:t>Sydostasien.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064" y="2834957"/>
            <a:ext cx="4387269" cy="402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14069"/>
          </a:xfrm>
        </p:spPr>
        <p:txBody>
          <a:bodyPr/>
          <a:lstStyle/>
          <a:p>
            <a:r>
              <a:rPr lang="sv-SE" dirty="0" smtClean="0"/>
              <a:t>1943 – kriget vänder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532586"/>
            <a:ext cx="10363826" cy="425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1943</a:t>
            </a:r>
          </a:p>
          <a:p>
            <a:pPr marL="0" indent="0">
              <a:buNone/>
            </a:pPr>
            <a:r>
              <a:rPr lang="sv-SE" dirty="0" smtClean="0"/>
              <a:t>Februari 1943: Tyskland förlorar slaget om </a:t>
            </a:r>
            <a:r>
              <a:rPr lang="sv-SE" dirty="0" err="1" smtClean="0"/>
              <a:t>stalingrad</a:t>
            </a:r>
            <a:r>
              <a:rPr lang="sv-SE" dirty="0" smtClean="0"/>
              <a:t> i sovjetunionen. Dessutom förlorar </a:t>
            </a:r>
            <a:r>
              <a:rPr lang="sv-SE" dirty="0" err="1" smtClean="0"/>
              <a:t>tyskland</a:t>
            </a:r>
            <a:r>
              <a:rPr lang="sv-SE" dirty="0" smtClean="0"/>
              <a:t> i pansarslaget vid </a:t>
            </a:r>
            <a:r>
              <a:rPr lang="sv-SE" dirty="0" err="1" smtClean="0"/>
              <a:t>kursk</a:t>
            </a:r>
            <a:r>
              <a:rPr lang="sv-SE" dirty="0"/>
              <a:t> </a:t>
            </a:r>
            <a:r>
              <a:rPr lang="sv-SE" dirty="0" smtClean="0"/>
              <a:t>på sommaren 1943</a:t>
            </a:r>
          </a:p>
          <a:p>
            <a:pPr marL="0" indent="0">
              <a:buNone/>
            </a:pPr>
            <a:r>
              <a:rPr lang="sv-SE" dirty="0" smtClean="0"/>
              <a:t>Maj 1943: Axelmakterna kapitulerar i </a:t>
            </a:r>
            <a:r>
              <a:rPr lang="sv-SE" dirty="0" err="1" smtClean="0"/>
              <a:t>nordafrika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September 1943: Italien kapitulerar. Mussolini avsätts (han avrättas 1945 och hängs upp i anklarna i </a:t>
            </a:r>
            <a:r>
              <a:rPr lang="sv-SE" dirty="0" err="1" smtClean="0"/>
              <a:t>milano</a:t>
            </a:r>
            <a:r>
              <a:rPr lang="sv-SE" dirty="0" smtClean="0"/>
              <a:t>). </a:t>
            </a:r>
          </a:p>
          <a:p>
            <a:pPr marL="0" indent="0">
              <a:buNone/>
            </a:pPr>
            <a:r>
              <a:rPr lang="sv-SE" dirty="0" smtClean="0"/>
              <a:t>Under 1943 bombas tyska städer av britter och amerikaner dag som natt och hela städer jämnas med marken.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95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62553"/>
          </a:xfrm>
        </p:spPr>
        <p:txBody>
          <a:bodyPr/>
          <a:lstStyle/>
          <a:p>
            <a:r>
              <a:rPr lang="sv-SE" dirty="0" smtClean="0"/>
              <a:t>1944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13774" y="1481070"/>
            <a:ext cx="10363826" cy="4310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1944</a:t>
            </a:r>
          </a:p>
          <a:p>
            <a:pPr marL="0" indent="0">
              <a:buNone/>
            </a:pPr>
            <a:r>
              <a:rPr lang="sv-SE" dirty="0" smtClean="0"/>
              <a:t>6 juni 1944: D-dagen (D-</a:t>
            </a:r>
            <a:r>
              <a:rPr lang="sv-SE" dirty="0" err="1" smtClean="0"/>
              <a:t>day</a:t>
            </a:r>
            <a:r>
              <a:rPr lang="sv-SE" dirty="0" smtClean="0"/>
              <a:t>). 160 000 allierade soldater landstiger i </a:t>
            </a:r>
            <a:r>
              <a:rPr lang="sv-SE" dirty="0" err="1" smtClean="0"/>
              <a:t>normandie</a:t>
            </a:r>
            <a:r>
              <a:rPr lang="sv-SE" dirty="0" smtClean="0"/>
              <a:t>. Den kanske mest kända delen av kusten heter </a:t>
            </a:r>
            <a:r>
              <a:rPr lang="sv-SE" dirty="0" err="1" smtClean="0"/>
              <a:t>omaha</a:t>
            </a:r>
            <a:r>
              <a:rPr lang="sv-SE" dirty="0" smtClean="0"/>
              <a:t> beach. </a:t>
            </a:r>
          </a:p>
          <a:p>
            <a:pPr marL="0" indent="0">
              <a:buNone/>
            </a:pPr>
            <a:r>
              <a:rPr lang="sv-SE" dirty="0" smtClean="0"/>
              <a:t>Hitler var nu tvungen att flytta många av sina soldater från östfronten västerut, och det dröjer inte länge förrän soldaterna på östfronten tvingas tillbaka mot </a:t>
            </a:r>
            <a:r>
              <a:rPr lang="sv-SE" dirty="0" err="1" smtClean="0"/>
              <a:t>tyskland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r>
              <a:rPr lang="sv-SE" dirty="0" smtClean="0"/>
              <a:t>25 augusti 1944: de allierade återtar paris.</a:t>
            </a:r>
          </a:p>
          <a:p>
            <a:pPr marL="0" indent="0">
              <a:buNone/>
            </a:pPr>
            <a:r>
              <a:rPr lang="sv-SE" dirty="0" smtClean="0"/>
              <a:t>19 oktober1944: Sovjets röda armén når </a:t>
            </a:r>
            <a:r>
              <a:rPr lang="sv-SE" dirty="0" err="1" smtClean="0"/>
              <a:t>tysklands</a:t>
            </a:r>
            <a:r>
              <a:rPr lang="sv-SE" dirty="0" smtClean="0"/>
              <a:t> östra gräns. </a:t>
            </a:r>
          </a:p>
          <a:p>
            <a:pPr marL="0" indent="0">
              <a:buNone/>
            </a:pPr>
            <a:r>
              <a:rPr lang="sv-SE" dirty="0" smtClean="0"/>
              <a:t>16 december: Ardenneroffensiven inleds. Hitler misslyckas med sitt försök i </a:t>
            </a:r>
            <a:r>
              <a:rPr lang="sv-SE" dirty="0" err="1" smtClean="0"/>
              <a:t>belgien</a:t>
            </a:r>
            <a:r>
              <a:rPr lang="sv-SE" dirty="0" smtClean="0"/>
              <a:t> att återta kontrollen, de allierade är för starka.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20414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p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TM04033925[[fn=Droppe]]</Template>
  <TotalTime>159</TotalTime>
  <Words>699</Words>
  <Application>Microsoft Office PowerPoint</Application>
  <PresentationFormat>Bredbild</PresentationFormat>
  <Paragraphs>64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Droppe</vt:lpstr>
      <vt:lpstr>Krigsförloppet i korthet</vt:lpstr>
      <vt:lpstr>Allianser under kriget de främsta medlemmarna</vt:lpstr>
      <vt:lpstr>1939-1941 - Tyska segrar I europa</vt:lpstr>
      <vt:lpstr>PowerPoint-presentation</vt:lpstr>
      <vt:lpstr>PowerPoint-presentation</vt:lpstr>
      <vt:lpstr>1941 – kriget blir ett världskrig</vt:lpstr>
      <vt:lpstr>1942</vt:lpstr>
      <vt:lpstr>1943 – kriget vänder</vt:lpstr>
      <vt:lpstr>1944</vt:lpstr>
      <vt:lpstr>1945 – kriget tar slut</vt:lpstr>
      <vt:lpstr>Det blodigaste kriget i världshistorien</vt:lpstr>
      <vt:lpstr>Kunskapskrav kvar i historia?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Krigsförloppet i korthet</dc:title>
  <dc:creator>Emelie Sahlin</dc:creator>
  <cp:lastModifiedBy>Emelie Sahlin</cp:lastModifiedBy>
  <cp:revision>15</cp:revision>
  <dcterms:created xsi:type="dcterms:W3CDTF">2016-02-02T18:33:11Z</dcterms:created>
  <dcterms:modified xsi:type="dcterms:W3CDTF">2016-02-03T07:14:11Z</dcterms:modified>
</cp:coreProperties>
</file>